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0" r:id="rId3"/>
    <p:sldId id="321" r:id="rId4"/>
    <p:sldId id="322" r:id="rId5"/>
    <p:sldId id="257" r:id="rId6"/>
    <p:sldId id="259" r:id="rId7"/>
    <p:sldId id="262" r:id="rId8"/>
    <p:sldId id="263" r:id="rId9"/>
    <p:sldId id="265" r:id="rId10"/>
    <p:sldId id="266" r:id="rId11"/>
    <p:sldId id="268" r:id="rId12"/>
    <p:sldId id="270" r:id="rId13"/>
    <p:sldId id="316" r:id="rId14"/>
    <p:sldId id="276" r:id="rId15"/>
    <p:sldId id="273" r:id="rId16"/>
    <p:sldId id="278" r:id="rId17"/>
    <p:sldId id="279" r:id="rId18"/>
    <p:sldId id="281" r:id="rId19"/>
    <p:sldId id="283" r:id="rId20"/>
    <p:sldId id="285" r:id="rId21"/>
    <p:sldId id="287" r:id="rId22"/>
    <p:sldId id="289" r:id="rId23"/>
    <p:sldId id="291" r:id="rId24"/>
    <p:sldId id="293" r:id="rId25"/>
    <p:sldId id="295" r:id="rId26"/>
    <p:sldId id="297" r:id="rId27"/>
    <p:sldId id="299" r:id="rId28"/>
    <p:sldId id="319" r:id="rId29"/>
    <p:sldId id="301" r:id="rId30"/>
    <p:sldId id="318" r:id="rId31"/>
    <p:sldId id="309" r:id="rId32"/>
    <p:sldId id="311" r:id="rId33"/>
    <p:sldId id="314" r:id="rId3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PORTES%20SAP\como%20va%20el%20plan%20de%20acci&#243;n%202024%2017%20ju%206y5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46348008140432"/>
          <c:y val="0.1117386915099759"/>
          <c:w val="0.56686270898751867"/>
          <c:h val="0.8586592196133133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91-43B1-9542-408007A8755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91-43B1-9542-408007A87554}"/>
              </c:ext>
            </c:extLst>
          </c:dPt>
          <c:dLbls>
            <c:dLbl>
              <c:idx val="0"/>
              <c:layout>
                <c:manualLayout>
                  <c:x val="4.1666666666666666E-3"/>
                  <c:y val="-9.259076990376202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550000000000001"/>
                      <c:h val="0.132592592592592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91-43B1-9542-408007A87554}"/>
                </c:ext>
              </c:extLst>
            </c:dLbl>
            <c:dLbl>
              <c:idx val="1"/>
              <c:layout>
                <c:manualLayout>
                  <c:x val="1.1111111111111112E-2"/>
                  <c:y val="0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91-43B1-9542-408007A8755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Hoja3!$B$6:$C$6</c:f>
              <c:strCache>
                <c:ptCount val="2"/>
                <c:pt idx="0">
                  <c:v>Ejecutado (Ponderado)</c:v>
                </c:pt>
                <c:pt idx="1">
                  <c:v>Pendiente (ponderado)</c:v>
                </c:pt>
              </c:strCache>
            </c:strRef>
          </c:cat>
          <c:val>
            <c:numRef>
              <c:f>Hoja3!$B$8:$C$8</c:f>
              <c:numCache>
                <c:formatCode>General</c:formatCode>
                <c:ptCount val="2"/>
                <c:pt idx="0">
                  <c:v>1.45</c:v>
                </c:pt>
                <c:pt idx="1">
                  <c:v>16.490000000000002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91-43B1-9542-408007A87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497833476442803"/>
          <c:y val="0.53446852260315481"/>
          <c:w val="0.17659100443654896"/>
          <c:h val="0.370656741636179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0.39688</cdr:x>
      <cdr:y>0.38021</cdr:y>
    </cdr:from>
    <cdr:to>
      <cdr:x>0.59688</cdr:x>
      <cdr:y>0.71354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814513" y="10429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7B80-F71C-4085-AB87-185F7213DA9B}" type="datetimeFigureOut">
              <a:rPr lang="es-CO" smtClean="0"/>
              <a:t>23/07/2024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E520-C07B-4DD2-BFDF-FE635163F7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38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7B80-F71C-4085-AB87-185F7213DA9B}" type="datetimeFigureOut">
              <a:rPr lang="es-CO" smtClean="0"/>
              <a:t>23/07/2024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E520-C07B-4DD2-BFDF-FE635163F7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888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7B80-F71C-4085-AB87-185F7213DA9B}" type="datetimeFigureOut">
              <a:rPr lang="es-CO" smtClean="0"/>
              <a:t>23/07/2024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E520-C07B-4DD2-BFDF-FE635163F7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65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7B80-F71C-4085-AB87-185F7213DA9B}" type="datetimeFigureOut">
              <a:rPr lang="es-CO" smtClean="0"/>
              <a:t>23/07/2024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E520-C07B-4DD2-BFDF-FE635163F7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7B80-F71C-4085-AB87-185F7213DA9B}" type="datetimeFigureOut">
              <a:rPr lang="es-CO" smtClean="0"/>
              <a:t>23/07/2024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E520-C07B-4DD2-BFDF-FE635163F7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111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7B80-F71C-4085-AB87-185F7213DA9B}" type="datetimeFigureOut">
              <a:rPr lang="es-CO" smtClean="0"/>
              <a:t>23/07/2024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E520-C07B-4DD2-BFDF-FE635163F7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238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7B80-F71C-4085-AB87-185F7213DA9B}" type="datetimeFigureOut">
              <a:rPr lang="es-CO" smtClean="0"/>
              <a:t>23/07/2024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E520-C07B-4DD2-BFDF-FE635163F7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129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7B80-F71C-4085-AB87-185F7213DA9B}" type="datetimeFigureOut">
              <a:rPr lang="es-CO" smtClean="0"/>
              <a:t>23/07/2024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E520-C07B-4DD2-BFDF-FE635163F7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896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7B80-F71C-4085-AB87-185F7213DA9B}" type="datetimeFigureOut">
              <a:rPr lang="es-CO" smtClean="0"/>
              <a:t>23/07/2024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E520-C07B-4DD2-BFDF-FE635163F7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525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7B80-F71C-4085-AB87-185F7213DA9B}" type="datetimeFigureOut">
              <a:rPr lang="es-CO" smtClean="0"/>
              <a:t>23/07/2024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E520-C07B-4DD2-BFDF-FE635163F7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82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7B80-F71C-4085-AB87-185F7213DA9B}" type="datetimeFigureOut">
              <a:rPr lang="es-CO" smtClean="0"/>
              <a:t>23/07/2024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E520-C07B-4DD2-BFDF-FE635163F7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220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7B80-F71C-4085-AB87-185F7213DA9B}" type="datetimeFigureOut">
              <a:rPr lang="es-CO" smtClean="0"/>
              <a:t>23/07/2024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E520-C07B-4DD2-BFDF-FE635163F7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050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" t="-665" r="660" b="6981"/>
          <a:stretch/>
        </p:blipFill>
        <p:spPr>
          <a:xfrm>
            <a:off x="1597369" y="2062871"/>
            <a:ext cx="4588594" cy="426908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AE3CF3E-5659-0DD4-9E25-373A85BFED83}"/>
              </a:ext>
            </a:extLst>
          </p:cNvPr>
          <p:cNvSpPr txBox="1">
            <a:spLocks/>
          </p:cNvSpPr>
          <p:nvPr/>
        </p:nvSpPr>
        <p:spPr>
          <a:xfrm>
            <a:off x="586169" y="225432"/>
            <a:ext cx="5599794" cy="70756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01776"/>
            <a:r>
              <a:rPr lang="es-CO" sz="3200" dirty="0">
                <a:solidFill>
                  <a:srgbClr val="1F5D9E"/>
                </a:solidFill>
                <a:latin typeface="Arial Narrow" panose="020B0606020202030204" pitchFamily="34" charset="0"/>
                <a:cs typeface="Gotham Medium" pitchFamily="50" charset="0"/>
              </a:rPr>
              <a:t>Avance Plan Desarrollo</a:t>
            </a:r>
            <a:endParaRPr lang="es-CO" sz="3200" b="1" dirty="0">
              <a:solidFill>
                <a:srgbClr val="1F5D9E"/>
              </a:solidFill>
              <a:latin typeface="Arial Narrow" panose="020B0606020202030204" pitchFamily="34" charset="0"/>
              <a:cs typeface="Gotham Medium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06CCDF-84EA-CF6D-6C66-30A2BE993BA0}"/>
              </a:ext>
            </a:extLst>
          </p:cNvPr>
          <p:cNvSpPr txBox="1"/>
          <p:nvPr/>
        </p:nvSpPr>
        <p:spPr>
          <a:xfrm>
            <a:off x="586165" y="1170269"/>
            <a:ext cx="52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31568"/>
            <a:r>
              <a:rPr lang="es-CO" dirty="0">
                <a:solidFill>
                  <a:prstClr val="black"/>
                </a:solidFill>
                <a:latin typeface="Arial Narrow" panose="020B0606020202030204" pitchFamily="34" charset="0"/>
              </a:rPr>
              <a:t>corte 30 de JUNIO 2024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DC1E4E-E57D-FD4F-9463-3C0E459CDCD4}"/>
              </a:ext>
            </a:extLst>
          </p:cNvPr>
          <p:cNvSpPr txBox="1"/>
          <p:nvPr/>
        </p:nvSpPr>
        <p:spPr>
          <a:xfrm>
            <a:off x="586165" y="646999"/>
            <a:ext cx="496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31568"/>
            <a:r>
              <a:rPr lang="es-CO" sz="3200" dirty="0">
                <a:solidFill>
                  <a:srgbClr val="13A8DD"/>
                </a:solidFill>
                <a:latin typeface="Arial Narrow" panose="020B0606020202030204" pitchFamily="34" charset="0"/>
              </a:rPr>
              <a:t>Ejecución Física</a:t>
            </a:r>
            <a:endParaRPr lang="es-CO" sz="1200" b="1" dirty="0">
              <a:solidFill>
                <a:srgbClr val="13A8DD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135" y="779"/>
            <a:ext cx="2355833" cy="7361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CE236D1-EDC2-990E-0FAD-8EF99952D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288" y="2240856"/>
            <a:ext cx="3581694" cy="22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0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7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3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7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1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6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78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6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1" y="0"/>
            <a:ext cx="11068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79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9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AE3CF3E-5659-0DD4-9E25-373A85BFED83}"/>
              </a:ext>
            </a:extLst>
          </p:cNvPr>
          <p:cNvSpPr txBox="1">
            <a:spLocks/>
          </p:cNvSpPr>
          <p:nvPr/>
        </p:nvSpPr>
        <p:spPr>
          <a:xfrm>
            <a:off x="586169" y="225432"/>
            <a:ext cx="5599794" cy="70756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01776"/>
            <a:r>
              <a:rPr lang="es-CO" sz="3200" dirty="0">
                <a:solidFill>
                  <a:srgbClr val="1F5D9E"/>
                </a:solidFill>
                <a:latin typeface="Arial Narrow" panose="020B0606020202030204" pitchFamily="34" charset="0"/>
                <a:cs typeface="Gotham Medium" pitchFamily="50" charset="0"/>
              </a:rPr>
              <a:t>Avance Plan Desarrollo</a:t>
            </a:r>
            <a:endParaRPr lang="es-CO" sz="3200" b="1" dirty="0">
              <a:solidFill>
                <a:srgbClr val="1F5D9E"/>
              </a:solidFill>
              <a:latin typeface="Arial Narrow" panose="020B0606020202030204" pitchFamily="34" charset="0"/>
              <a:cs typeface="Gotham Medium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06CCDF-84EA-CF6D-6C66-30A2BE993BA0}"/>
              </a:ext>
            </a:extLst>
          </p:cNvPr>
          <p:cNvSpPr txBox="1"/>
          <p:nvPr/>
        </p:nvSpPr>
        <p:spPr>
          <a:xfrm>
            <a:off x="586165" y="1170269"/>
            <a:ext cx="52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31568"/>
            <a:r>
              <a:rPr lang="es-CO" dirty="0">
                <a:solidFill>
                  <a:prstClr val="black"/>
                </a:solidFill>
                <a:latin typeface="Arial Narrow" panose="020B0606020202030204" pitchFamily="34" charset="0"/>
              </a:rPr>
              <a:t>corte 30 de JUNIO 2024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DC1E4E-E57D-FD4F-9463-3C0E459CDCD4}"/>
              </a:ext>
            </a:extLst>
          </p:cNvPr>
          <p:cNvSpPr txBox="1"/>
          <p:nvPr/>
        </p:nvSpPr>
        <p:spPr>
          <a:xfrm>
            <a:off x="586165" y="646999"/>
            <a:ext cx="496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31568"/>
            <a:r>
              <a:rPr lang="es-CO" sz="3200" dirty="0">
                <a:solidFill>
                  <a:srgbClr val="13A8DD"/>
                </a:solidFill>
                <a:latin typeface="Arial Narrow" panose="020B0606020202030204" pitchFamily="34" charset="0"/>
              </a:rPr>
              <a:t>Ejecución Física</a:t>
            </a:r>
            <a:endParaRPr lang="es-CO" sz="1200" b="1" dirty="0">
              <a:solidFill>
                <a:srgbClr val="13A8DD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135" y="779"/>
            <a:ext cx="2355833" cy="736198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877998"/>
              </p:ext>
            </p:extLst>
          </p:nvPr>
        </p:nvGraphicFramePr>
        <p:xfrm>
          <a:off x="1972771" y="1582817"/>
          <a:ext cx="7444184" cy="456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8"/>
          <p:cNvSpPr txBox="1"/>
          <p:nvPr/>
        </p:nvSpPr>
        <p:spPr>
          <a:xfrm>
            <a:off x="5262003" y="3867576"/>
            <a:ext cx="1136673" cy="51335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1F2C70-9BBC-4A9D-A8EF-F2233A91F812}" type="TxLink">
              <a:rPr lang="en-US" sz="2400" b="1" i="0" u="none" strike="noStrike">
                <a:solidFill>
                  <a:srgbClr val="0070C0"/>
                </a:solidFill>
                <a:latin typeface="Arial"/>
                <a:cs typeface="Arial"/>
              </a:rPr>
              <a:pPr/>
              <a:t>8,09%</a:t>
            </a:fld>
            <a:endParaRPr lang="es-CO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11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36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43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82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" y="0"/>
            <a:ext cx="11698941" cy="685800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6095999" y="1395711"/>
            <a:ext cx="5754850" cy="1809750"/>
            <a:chOff x="6199060" y="1655018"/>
            <a:chExt cx="5754850" cy="1809750"/>
          </a:xfrm>
        </p:grpSpPr>
        <p:grpSp>
          <p:nvGrpSpPr>
            <p:cNvPr id="15" name="Grupo 14"/>
            <p:cNvGrpSpPr/>
            <p:nvPr/>
          </p:nvGrpSpPr>
          <p:grpSpPr>
            <a:xfrm>
              <a:off x="6199060" y="1655018"/>
              <a:ext cx="5754850" cy="1809750"/>
              <a:chOff x="6155195" y="1516419"/>
              <a:chExt cx="5754850" cy="1809750"/>
            </a:xfrm>
          </p:grpSpPr>
          <p:pic>
            <p:nvPicPr>
              <p:cNvPr id="23" name="Imagen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5195" y="1516419"/>
                <a:ext cx="5581650" cy="1809750"/>
              </a:xfrm>
              <a:prstGeom prst="rect">
                <a:avLst/>
              </a:prstGeom>
            </p:spPr>
          </p:pic>
          <p:sp>
            <p:nvSpPr>
              <p:cNvPr id="24" name="Rectángulo 23"/>
              <p:cNvSpPr/>
              <p:nvPr/>
            </p:nvSpPr>
            <p:spPr>
              <a:xfrm>
                <a:off x="8243114" y="1978090"/>
                <a:ext cx="1222310" cy="345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5" name="Rectángulo 24"/>
              <p:cNvSpPr/>
              <p:nvPr/>
            </p:nvSpPr>
            <p:spPr>
              <a:xfrm>
                <a:off x="7412690" y="2761861"/>
                <a:ext cx="4497355" cy="564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0000000-0008-0000-0100-000002000000}"/>
                </a:ext>
              </a:extLst>
            </p:cNvPr>
            <p:cNvGrpSpPr/>
            <p:nvPr/>
          </p:nvGrpSpPr>
          <p:grpSpPr>
            <a:xfrm>
              <a:off x="7189073" y="2914786"/>
              <a:ext cx="2359465" cy="469621"/>
              <a:chOff x="0" y="936811"/>
              <a:chExt cx="1763486" cy="685800"/>
            </a:xfrm>
            <a:noFill/>
          </p:grpSpPr>
          <p:sp>
            <p:nvSpPr>
              <p:cNvPr id="21" name="CuadroTexto 2">
                <a:extLst>
                  <a:ext uri="{FF2B5EF4-FFF2-40B4-BE49-F238E27FC236}">
                    <a16:creationId xmlns:a16="http://schemas.microsoft.com/office/drawing/2014/main" id="{00000000-0008-0000-0100-000003000000}"/>
                  </a:ext>
                </a:extLst>
              </p:cNvPr>
              <p:cNvSpPr txBox="1"/>
              <p:nvPr/>
            </p:nvSpPr>
            <p:spPr>
              <a:xfrm>
                <a:off x="0" y="936811"/>
                <a:ext cx="1763486" cy="685800"/>
              </a:xfrm>
              <a:prstGeom prst="rect">
                <a:avLst/>
              </a:prstGeom>
              <a:grpFill/>
              <a:ln w="1905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$ 1,604,1</a:t>
                </a:r>
                <a:endParaRPr lang="es-CO" sz="4000" b="1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CuadroTexto 3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SpPr txBox="1"/>
              <p:nvPr/>
            </p:nvSpPr>
            <p:spPr>
              <a:xfrm>
                <a:off x="502148" y="1333477"/>
                <a:ext cx="847011" cy="282376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O" sz="100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Millones</a:t>
                </a: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00000000-0008-0000-0100-000005000000}"/>
                </a:ext>
              </a:extLst>
            </p:cNvPr>
            <p:cNvGrpSpPr/>
            <p:nvPr/>
          </p:nvGrpSpPr>
          <p:grpSpPr>
            <a:xfrm>
              <a:off x="9677114" y="2901899"/>
              <a:ext cx="2221119" cy="482439"/>
              <a:chOff x="2488041" y="923924"/>
              <a:chExt cx="1763486" cy="685799"/>
            </a:xfrm>
            <a:noFill/>
          </p:grpSpPr>
          <p:sp>
            <p:nvSpPr>
              <p:cNvPr id="19" name="CuadroTexto 5">
                <a:extLst>
                  <a:ext uri="{FF2B5EF4-FFF2-40B4-BE49-F238E27FC236}">
                    <a16:creationId xmlns:a16="http://schemas.microsoft.com/office/drawing/2014/main" id="{00000000-0008-0000-0100-000006000000}"/>
                  </a:ext>
                </a:extLst>
              </p:cNvPr>
              <p:cNvSpPr txBox="1"/>
              <p:nvPr/>
            </p:nvSpPr>
            <p:spPr>
              <a:xfrm>
                <a:off x="2488041" y="923924"/>
                <a:ext cx="1763486" cy="685799"/>
              </a:xfrm>
              <a:prstGeom prst="rect">
                <a:avLst/>
              </a:prstGeom>
              <a:grpFill/>
              <a:ln w="19050" cmpd="sng">
                <a:solidFill>
                  <a:srgbClr val="009999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rgbClr val="00A29E"/>
                    </a:solidFill>
                    <a:latin typeface="Arial Rounded MT Bold" panose="020F0704030504030204" pitchFamily="34" charset="0"/>
                    <a:cs typeface="Calibri"/>
                  </a:rPr>
                  <a:t>$ 0,0</a:t>
                </a:r>
                <a:endParaRPr lang="es-CO" sz="1800" b="1" dirty="0">
                  <a:solidFill>
                    <a:srgbClr val="00A29E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0" name="CuadroTexto 6">
                <a:extLst>
                  <a:ext uri="{FF2B5EF4-FFF2-40B4-BE49-F238E27FC236}">
                    <a16:creationId xmlns:a16="http://schemas.microsoft.com/office/drawing/2014/main" id="{00000000-0008-0000-0100-000007000000}"/>
                  </a:ext>
                </a:extLst>
              </p:cNvPr>
              <p:cNvSpPr txBox="1"/>
              <p:nvPr/>
            </p:nvSpPr>
            <p:spPr>
              <a:xfrm>
                <a:off x="3137380" y="1328712"/>
                <a:ext cx="812961" cy="261258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CO" sz="1050" b="0">
                    <a:solidFill>
                      <a:srgbClr val="009999"/>
                    </a:solidFill>
                    <a:latin typeface="Arial Rounded MT Bold" panose="020F0704030504030204" pitchFamily="34" charset="0"/>
                  </a:rPr>
                  <a:t>Millones</a:t>
                </a:r>
              </a:p>
            </p:txBody>
          </p:sp>
        </p:grpSp>
        <p:sp>
          <p:nvSpPr>
            <p:cNvPr id="18" name="CuadroTexto 9">
              <a:extLst>
                <a:ext uri="{FF2B5EF4-FFF2-40B4-BE49-F238E27FC236}">
                  <a16:creationId xmlns:a16="http://schemas.microsoft.com/office/drawing/2014/main" id="{00000000-0008-0000-0100-00000A000000}"/>
                </a:ext>
              </a:extLst>
            </p:cNvPr>
            <p:cNvSpPr txBox="1"/>
            <p:nvPr/>
          </p:nvSpPr>
          <p:spPr>
            <a:xfrm>
              <a:off x="7770056" y="1977975"/>
              <a:ext cx="1663065" cy="56769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1AF47"/>
                  </a:solidFill>
                  <a:latin typeface="Arial Rounded MT Bold" panose="020F0704030504030204" pitchFamily="34" charset="0"/>
                  <a:cs typeface="Calibri"/>
                </a:rPr>
                <a:t>0,00%</a:t>
              </a:r>
              <a:endParaRPr lang="es-CO" sz="7200" dirty="0">
                <a:solidFill>
                  <a:srgbClr val="71AF47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015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" y="0"/>
            <a:ext cx="11698941" cy="68580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6095999" y="1395711"/>
            <a:ext cx="5754850" cy="1809750"/>
            <a:chOff x="6199060" y="1655018"/>
            <a:chExt cx="5754850" cy="1809750"/>
          </a:xfrm>
        </p:grpSpPr>
        <p:grpSp>
          <p:nvGrpSpPr>
            <p:cNvPr id="4" name="Grupo 3"/>
            <p:cNvGrpSpPr/>
            <p:nvPr/>
          </p:nvGrpSpPr>
          <p:grpSpPr>
            <a:xfrm>
              <a:off x="6199060" y="1655018"/>
              <a:ext cx="5754850" cy="1809750"/>
              <a:chOff x="6155195" y="1516419"/>
              <a:chExt cx="5754850" cy="1809750"/>
            </a:xfrm>
          </p:grpSpPr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5195" y="1516419"/>
                <a:ext cx="5581650" cy="1809750"/>
              </a:xfrm>
              <a:prstGeom prst="rect">
                <a:avLst/>
              </a:prstGeom>
            </p:spPr>
          </p:pic>
          <p:sp>
            <p:nvSpPr>
              <p:cNvPr id="13" name="Rectángulo 12"/>
              <p:cNvSpPr/>
              <p:nvPr/>
            </p:nvSpPr>
            <p:spPr>
              <a:xfrm>
                <a:off x="8243114" y="1978090"/>
                <a:ext cx="1222310" cy="345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7412690" y="2761861"/>
                <a:ext cx="4497355" cy="564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0000000-0008-0000-0100-000002000000}"/>
                </a:ext>
              </a:extLst>
            </p:cNvPr>
            <p:cNvGrpSpPr/>
            <p:nvPr/>
          </p:nvGrpSpPr>
          <p:grpSpPr>
            <a:xfrm>
              <a:off x="7189073" y="2914786"/>
              <a:ext cx="2359465" cy="469621"/>
              <a:chOff x="0" y="936811"/>
              <a:chExt cx="1763486" cy="685800"/>
            </a:xfrm>
            <a:noFill/>
          </p:grpSpPr>
          <p:sp>
            <p:nvSpPr>
              <p:cNvPr id="10" name="CuadroTexto 2">
                <a:extLst>
                  <a:ext uri="{FF2B5EF4-FFF2-40B4-BE49-F238E27FC236}">
                    <a16:creationId xmlns:a16="http://schemas.microsoft.com/office/drawing/2014/main" id="{00000000-0008-0000-0100-000003000000}"/>
                  </a:ext>
                </a:extLst>
              </p:cNvPr>
              <p:cNvSpPr txBox="1"/>
              <p:nvPr/>
            </p:nvSpPr>
            <p:spPr>
              <a:xfrm>
                <a:off x="0" y="936811"/>
                <a:ext cx="1763486" cy="685800"/>
              </a:xfrm>
              <a:prstGeom prst="rect">
                <a:avLst/>
              </a:prstGeom>
              <a:grpFill/>
              <a:ln w="1905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$ 6.686,5</a:t>
                </a:r>
                <a:endParaRPr lang="es-CO" sz="4000" b="1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CuadroTexto 3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SpPr txBox="1"/>
              <p:nvPr/>
            </p:nvSpPr>
            <p:spPr>
              <a:xfrm>
                <a:off x="502148" y="1333477"/>
                <a:ext cx="847011" cy="282376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O" sz="100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Millones</a:t>
                </a: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0000000-0008-0000-0100-000005000000}"/>
                </a:ext>
              </a:extLst>
            </p:cNvPr>
            <p:cNvGrpSpPr/>
            <p:nvPr/>
          </p:nvGrpSpPr>
          <p:grpSpPr>
            <a:xfrm>
              <a:off x="9677114" y="2901899"/>
              <a:ext cx="2221119" cy="482439"/>
              <a:chOff x="2488041" y="923924"/>
              <a:chExt cx="1763486" cy="685799"/>
            </a:xfrm>
            <a:noFill/>
          </p:grpSpPr>
          <p:sp>
            <p:nvSpPr>
              <p:cNvPr id="8" name="CuadroTexto 5">
                <a:extLst>
                  <a:ext uri="{FF2B5EF4-FFF2-40B4-BE49-F238E27FC236}">
                    <a16:creationId xmlns:a16="http://schemas.microsoft.com/office/drawing/2014/main" id="{00000000-0008-0000-0100-000006000000}"/>
                  </a:ext>
                </a:extLst>
              </p:cNvPr>
              <p:cNvSpPr txBox="1"/>
              <p:nvPr/>
            </p:nvSpPr>
            <p:spPr>
              <a:xfrm>
                <a:off x="2488041" y="923924"/>
                <a:ext cx="1763486" cy="685799"/>
              </a:xfrm>
              <a:prstGeom prst="rect">
                <a:avLst/>
              </a:prstGeom>
              <a:grpFill/>
              <a:ln w="19050" cmpd="sng">
                <a:solidFill>
                  <a:srgbClr val="009999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rgbClr val="00A29E"/>
                    </a:solidFill>
                    <a:latin typeface="Arial Rounded MT Bold" panose="020F0704030504030204" pitchFamily="34" charset="0"/>
                    <a:cs typeface="Calibri"/>
                  </a:rPr>
                  <a:t>$ 0,0</a:t>
                </a:r>
                <a:endParaRPr lang="es-CO" sz="1800" b="1" dirty="0">
                  <a:solidFill>
                    <a:srgbClr val="00A29E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" name="CuadroTexto 6">
                <a:extLst>
                  <a:ext uri="{FF2B5EF4-FFF2-40B4-BE49-F238E27FC236}">
                    <a16:creationId xmlns:a16="http://schemas.microsoft.com/office/drawing/2014/main" id="{00000000-0008-0000-0100-000007000000}"/>
                  </a:ext>
                </a:extLst>
              </p:cNvPr>
              <p:cNvSpPr txBox="1"/>
              <p:nvPr/>
            </p:nvSpPr>
            <p:spPr>
              <a:xfrm>
                <a:off x="3137380" y="1328712"/>
                <a:ext cx="812961" cy="261258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CO" sz="1050" b="0">
                    <a:solidFill>
                      <a:srgbClr val="009999"/>
                    </a:solidFill>
                    <a:latin typeface="Arial Rounded MT Bold" panose="020F0704030504030204" pitchFamily="34" charset="0"/>
                  </a:rPr>
                  <a:t>Millones</a:t>
                </a:r>
              </a:p>
            </p:txBody>
          </p:sp>
        </p:grpSp>
        <p:sp>
          <p:nvSpPr>
            <p:cNvPr id="7" name="CuadroTexto 9">
              <a:extLst>
                <a:ext uri="{FF2B5EF4-FFF2-40B4-BE49-F238E27FC236}">
                  <a16:creationId xmlns:a16="http://schemas.microsoft.com/office/drawing/2014/main" id="{00000000-0008-0000-0100-00000A000000}"/>
                </a:ext>
              </a:extLst>
            </p:cNvPr>
            <p:cNvSpPr txBox="1"/>
            <p:nvPr/>
          </p:nvSpPr>
          <p:spPr>
            <a:xfrm>
              <a:off x="7770056" y="1977975"/>
              <a:ext cx="1663065" cy="56769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1AF47"/>
                  </a:solidFill>
                  <a:latin typeface="Arial Rounded MT Bold" panose="020F0704030504030204" pitchFamily="34" charset="0"/>
                  <a:cs typeface="Calibri"/>
                </a:rPr>
                <a:t>0,00%</a:t>
              </a:r>
              <a:endParaRPr lang="es-CO" sz="7200" dirty="0">
                <a:solidFill>
                  <a:srgbClr val="71AF47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385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" y="0"/>
            <a:ext cx="11698941" cy="68580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6095999" y="1395711"/>
            <a:ext cx="5754850" cy="1809750"/>
            <a:chOff x="6199060" y="1655018"/>
            <a:chExt cx="5754850" cy="1809750"/>
          </a:xfrm>
        </p:grpSpPr>
        <p:grpSp>
          <p:nvGrpSpPr>
            <p:cNvPr id="4" name="Grupo 3"/>
            <p:cNvGrpSpPr/>
            <p:nvPr/>
          </p:nvGrpSpPr>
          <p:grpSpPr>
            <a:xfrm>
              <a:off x="6199060" y="1655018"/>
              <a:ext cx="5754850" cy="1809750"/>
              <a:chOff x="6155195" y="1516419"/>
              <a:chExt cx="5754850" cy="1809750"/>
            </a:xfrm>
          </p:grpSpPr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5195" y="1516419"/>
                <a:ext cx="5581650" cy="1809750"/>
              </a:xfrm>
              <a:prstGeom prst="rect">
                <a:avLst/>
              </a:prstGeom>
            </p:spPr>
          </p:pic>
          <p:sp>
            <p:nvSpPr>
              <p:cNvPr id="13" name="Rectángulo 12"/>
              <p:cNvSpPr/>
              <p:nvPr/>
            </p:nvSpPr>
            <p:spPr>
              <a:xfrm>
                <a:off x="8243114" y="1978090"/>
                <a:ext cx="1222310" cy="345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7412690" y="2761861"/>
                <a:ext cx="4497355" cy="564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0000000-0008-0000-0100-000002000000}"/>
                </a:ext>
              </a:extLst>
            </p:cNvPr>
            <p:cNvGrpSpPr/>
            <p:nvPr/>
          </p:nvGrpSpPr>
          <p:grpSpPr>
            <a:xfrm>
              <a:off x="7189073" y="2914786"/>
              <a:ext cx="2359465" cy="469621"/>
              <a:chOff x="0" y="936811"/>
              <a:chExt cx="1763486" cy="685800"/>
            </a:xfrm>
            <a:noFill/>
          </p:grpSpPr>
          <p:sp>
            <p:nvSpPr>
              <p:cNvPr id="10" name="CuadroTexto 2">
                <a:extLst>
                  <a:ext uri="{FF2B5EF4-FFF2-40B4-BE49-F238E27FC236}">
                    <a16:creationId xmlns:a16="http://schemas.microsoft.com/office/drawing/2014/main" id="{00000000-0008-0000-0100-000003000000}"/>
                  </a:ext>
                </a:extLst>
              </p:cNvPr>
              <p:cNvSpPr txBox="1"/>
              <p:nvPr/>
            </p:nvSpPr>
            <p:spPr>
              <a:xfrm>
                <a:off x="0" y="936811"/>
                <a:ext cx="1763486" cy="685800"/>
              </a:xfrm>
              <a:prstGeom prst="rect">
                <a:avLst/>
              </a:prstGeom>
              <a:grpFill/>
              <a:ln w="1905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$ 29.718,58</a:t>
                </a:r>
                <a:endParaRPr lang="es-CO" sz="4000" b="1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CuadroTexto 3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SpPr txBox="1"/>
              <p:nvPr/>
            </p:nvSpPr>
            <p:spPr>
              <a:xfrm>
                <a:off x="502148" y="1333477"/>
                <a:ext cx="847011" cy="282376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O" sz="100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Millones</a:t>
                </a: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0000000-0008-0000-0100-000005000000}"/>
                </a:ext>
              </a:extLst>
            </p:cNvPr>
            <p:cNvGrpSpPr/>
            <p:nvPr/>
          </p:nvGrpSpPr>
          <p:grpSpPr>
            <a:xfrm>
              <a:off x="9677114" y="2901899"/>
              <a:ext cx="2221119" cy="482439"/>
              <a:chOff x="2488041" y="923924"/>
              <a:chExt cx="1763486" cy="685799"/>
            </a:xfrm>
            <a:noFill/>
          </p:grpSpPr>
          <p:sp>
            <p:nvSpPr>
              <p:cNvPr id="8" name="CuadroTexto 5">
                <a:extLst>
                  <a:ext uri="{FF2B5EF4-FFF2-40B4-BE49-F238E27FC236}">
                    <a16:creationId xmlns:a16="http://schemas.microsoft.com/office/drawing/2014/main" id="{00000000-0008-0000-0100-000006000000}"/>
                  </a:ext>
                </a:extLst>
              </p:cNvPr>
              <p:cNvSpPr txBox="1"/>
              <p:nvPr/>
            </p:nvSpPr>
            <p:spPr>
              <a:xfrm>
                <a:off x="2488041" y="923924"/>
                <a:ext cx="1763486" cy="685799"/>
              </a:xfrm>
              <a:prstGeom prst="rect">
                <a:avLst/>
              </a:prstGeom>
              <a:grpFill/>
              <a:ln w="19050" cmpd="sng">
                <a:solidFill>
                  <a:srgbClr val="009999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rgbClr val="00A29E"/>
                    </a:solidFill>
                    <a:latin typeface="Arial Rounded MT Bold" panose="020F0704030504030204" pitchFamily="34" charset="0"/>
                    <a:cs typeface="Calibri"/>
                  </a:rPr>
                  <a:t>$ 8.986,0</a:t>
                </a:r>
                <a:endParaRPr lang="es-CO" sz="1800" b="1" dirty="0">
                  <a:solidFill>
                    <a:srgbClr val="00A29E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" name="CuadroTexto 6">
                <a:extLst>
                  <a:ext uri="{FF2B5EF4-FFF2-40B4-BE49-F238E27FC236}">
                    <a16:creationId xmlns:a16="http://schemas.microsoft.com/office/drawing/2014/main" id="{00000000-0008-0000-0100-000007000000}"/>
                  </a:ext>
                </a:extLst>
              </p:cNvPr>
              <p:cNvSpPr txBox="1"/>
              <p:nvPr/>
            </p:nvSpPr>
            <p:spPr>
              <a:xfrm>
                <a:off x="3137380" y="1328712"/>
                <a:ext cx="812961" cy="261258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CO" sz="1050" b="0">
                    <a:solidFill>
                      <a:srgbClr val="009999"/>
                    </a:solidFill>
                    <a:latin typeface="Arial Rounded MT Bold" panose="020F0704030504030204" pitchFamily="34" charset="0"/>
                  </a:rPr>
                  <a:t>Millones</a:t>
                </a:r>
              </a:p>
            </p:txBody>
          </p:sp>
        </p:grpSp>
        <p:sp>
          <p:nvSpPr>
            <p:cNvPr id="7" name="CuadroTexto 9">
              <a:extLst>
                <a:ext uri="{FF2B5EF4-FFF2-40B4-BE49-F238E27FC236}">
                  <a16:creationId xmlns:a16="http://schemas.microsoft.com/office/drawing/2014/main" id="{00000000-0008-0000-0100-00000A000000}"/>
                </a:ext>
              </a:extLst>
            </p:cNvPr>
            <p:cNvSpPr txBox="1"/>
            <p:nvPr/>
          </p:nvSpPr>
          <p:spPr>
            <a:xfrm>
              <a:off x="7770056" y="1977975"/>
              <a:ext cx="1663065" cy="56769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1AF47"/>
                  </a:solidFill>
                  <a:latin typeface="Arial Rounded MT Bold" panose="020F0704030504030204" pitchFamily="34" charset="0"/>
                  <a:cs typeface="Calibri"/>
                </a:rPr>
                <a:t>30,24%</a:t>
              </a:r>
              <a:endParaRPr lang="es-CO" sz="7200" dirty="0">
                <a:solidFill>
                  <a:srgbClr val="71AF47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6225921" y="3197886"/>
            <a:ext cx="3348131" cy="40011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rgbClr val="00B0F0"/>
                </a:solidFill>
              </a:rPr>
              <a:t>Del total apropiado $22.718,5 millones corresponde a Recursos propios descentralizados</a:t>
            </a:r>
            <a:endParaRPr lang="es-CO" sz="1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18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" y="0"/>
            <a:ext cx="11698941" cy="68580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6095999" y="1395711"/>
            <a:ext cx="5754850" cy="1809750"/>
            <a:chOff x="6199060" y="1655018"/>
            <a:chExt cx="5754850" cy="1809750"/>
          </a:xfrm>
        </p:grpSpPr>
        <p:grpSp>
          <p:nvGrpSpPr>
            <p:cNvPr id="4" name="Grupo 3"/>
            <p:cNvGrpSpPr/>
            <p:nvPr/>
          </p:nvGrpSpPr>
          <p:grpSpPr>
            <a:xfrm>
              <a:off x="6199060" y="1655018"/>
              <a:ext cx="5754850" cy="1809750"/>
              <a:chOff x="6155195" y="1516419"/>
              <a:chExt cx="5754850" cy="1809750"/>
            </a:xfrm>
          </p:grpSpPr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5195" y="1516419"/>
                <a:ext cx="5581650" cy="1809750"/>
              </a:xfrm>
              <a:prstGeom prst="rect">
                <a:avLst/>
              </a:prstGeom>
            </p:spPr>
          </p:pic>
          <p:sp>
            <p:nvSpPr>
              <p:cNvPr id="13" name="Rectángulo 12"/>
              <p:cNvSpPr/>
              <p:nvPr/>
            </p:nvSpPr>
            <p:spPr>
              <a:xfrm>
                <a:off x="8243114" y="1978090"/>
                <a:ext cx="1222310" cy="345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7412690" y="2761861"/>
                <a:ext cx="4497355" cy="564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0000000-0008-0000-0100-000002000000}"/>
                </a:ext>
              </a:extLst>
            </p:cNvPr>
            <p:cNvGrpSpPr/>
            <p:nvPr/>
          </p:nvGrpSpPr>
          <p:grpSpPr>
            <a:xfrm>
              <a:off x="7189073" y="2914786"/>
              <a:ext cx="2359465" cy="469621"/>
              <a:chOff x="0" y="936811"/>
              <a:chExt cx="1763486" cy="685800"/>
            </a:xfrm>
            <a:noFill/>
          </p:grpSpPr>
          <p:sp>
            <p:nvSpPr>
              <p:cNvPr id="10" name="CuadroTexto 2">
                <a:extLst>
                  <a:ext uri="{FF2B5EF4-FFF2-40B4-BE49-F238E27FC236}">
                    <a16:creationId xmlns:a16="http://schemas.microsoft.com/office/drawing/2014/main" id="{00000000-0008-0000-0100-000003000000}"/>
                  </a:ext>
                </a:extLst>
              </p:cNvPr>
              <p:cNvSpPr txBox="1"/>
              <p:nvPr/>
            </p:nvSpPr>
            <p:spPr>
              <a:xfrm>
                <a:off x="0" y="936811"/>
                <a:ext cx="1763486" cy="685800"/>
              </a:xfrm>
              <a:prstGeom prst="rect">
                <a:avLst/>
              </a:prstGeom>
              <a:grpFill/>
              <a:ln w="1905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$ 71.030,11</a:t>
                </a:r>
                <a:endParaRPr lang="es-CO" sz="4000" b="1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CuadroTexto 3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SpPr txBox="1"/>
              <p:nvPr/>
            </p:nvSpPr>
            <p:spPr>
              <a:xfrm>
                <a:off x="502148" y="1333477"/>
                <a:ext cx="847011" cy="282376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O" sz="100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Millones</a:t>
                </a: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0000000-0008-0000-0100-000005000000}"/>
                </a:ext>
              </a:extLst>
            </p:cNvPr>
            <p:cNvGrpSpPr/>
            <p:nvPr/>
          </p:nvGrpSpPr>
          <p:grpSpPr>
            <a:xfrm>
              <a:off x="9677114" y="2901899"/>
              <a:ext cx="2221119" cy="482439"/>
              <a:chOff x="2488041" y="923924"/>
              <a:chExt cx="1763486" cy="685799"/>
            </a:xfrm>
            <a:noFill/>
          </p:grpSpPr>
          <p:sp>
            <p:nvSpPr>
              <p:cNvPr id="8" name="CuadroTexto 5">
                <a:extLst>
                  <a:ext uri="{FF2B5EF4-FFF2-40B4-BE49-F238E27FC236}">
                    <a16:creationId xmlns:a16="http://schemas.microsoft.com/office/drawing/2014/main" id="{00000000-0008-0000-0100-000006000000}"/>
                  </a:ext>
                </a:extLst>
              </p:cNvPr>
              <p:cNvSpPr txBox="1"/>
              <p:nvPr/>
            </p:nvSpPr>
            <p:spPr>
              <a:xfrm>
                <a:off x="2488041" y="923924"/>
                <a:ext cx="1763486" cy="685799"/>
              </a:xfrm>
              <a:prstGeom prst="rect">
                <a:avLst/>
              </a:prstGeom>
              <a:grpFill/>
              <a:ln w="19050" cmpd="sng">
                <a:solidFill>
                  <a:srgbClr val="009999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rgbClr val="00A29E"/>
                    </a:solidFill>
                    <a:latin typeface="Arial Rounded MT Bold" panose="020F0704030504030204" pitchFamily="34" charset="0"/>
                    <a:cs typeface="Calibri"/>
                  </a:rPr>
                  <a:t>$ 23.400,26</a:t>
                </a:r>
                <a:endParaRPr lang="es-CO" sz="1800" b="1" dirty="0">
                  <a:solidFill>
                    <a:srgbClr val="00A29E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" name="CuadroTexto 6">
                <a:extLst>
                  <a:ext uri="{FF2B5EF4-FFF2-40B4-BE49-F238E27FC236}">
                    <a16:creationId xmlns:a16="http://schemas.microsoft.com/office/drawing/2014/main" id="{00000000-0008-0000-0100-000007000000}"/>
                  </a:ext>
                </a:extLst>
              </p:cNvPr>
              <p:cNvSpPr txBox="1"/>
              <p:nvPr/>
            </p:nvSpPr>
            <p:spPr>
              <a:xfrm>
                <a:off x="3137380" y="1328712"/>
                <a:ext cx="812961" cy="261258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CO" sz="1050" b="0">
                    <a:solidFill>
                      <a:srgbClr val="009999"/>
                    </a:solidFill>
                    <a:latin typeface="Arial Rounded MT Bold" panose="020F0704030504030204" pitchFamily="34" charset="0"/>
                  </a:rPr>
                  <a:t>Millones</a:t>
                </a:r>
              </a:p>
            </p:txBody>
          </p:sp>
        </p:grpSp>
        <p:sp>
          <p:nvSpPr>
            <p:cNvPr id="7" name="CuadroTexto 9">
              <a:extLst>
                <a:ext uri="{FF2B5EF4-FFF2-40B4-BE49-F238E27FC236}">
                  <a16:creationId xmlns:a16="http://schemas.microsoft.com/office/drawing/2014/main" id="{00000000-0008-0000-0100-00000A000000}"/>
                </a:ext>
              </a:extLst>
            </p:cNvPr>
            <p:cNvSpPr txBox="1"/>
            <p:nvPr/>
          </p:nvSpPr>
          <p:spPr>
            <a:xfrm>
              <a:off x="7770056" y="1977975"/>
              <a:ext cx="1663065" cy="56769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1AF47"/>
                  </a:solidFill>
                  <a:latin typeface="Arial Rounded MT Bold" panose="020F0704030504030204" pitchFamily="34" charset="0"/>
                  <a:cs typeface="Calibri"/>
                </a:rPr>
                <a:t>32,94%</a:t>
              </a:r>
              <a:endParaRPr lang="es-CO" sz="7200" dirty="0">
                <a:solidFill>
                  <a:srgbClr val="71AF47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606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" y="0"/>
            <a:ext cx="11698941" cy="685800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6095999" y="1395711"/>
            <a:ext cx="5754850" cy="1809750"/>
            <a:chOff x="6199060" y="1655018"/>
            <a:chExt cx="5754850" cy="1809750"/>
          </a:xfrm>
        </p:grpSpPr>
        <p:grpSp>
          <p:nvGrpSpPr>
            <p:cNvPr id="5" name="Grupo 4"/>
            <p:cNvGrpSpPr/>
            <p:nvPr/>
          </p:nvGrpSpPr>
          <p:grpSpPr>
            <a:xfrm>
              <a:off x="6199060" y="1655018"/>
              <a:ext cx="5754850" cy="1809750"/>
              <a:chOff x="6155195" y="1516419"/>
              <a:chExt cx="5754850" cy="1809750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5195" y="1516419"/>
                <a:ext cx="5581650" cy="1809750"/>
              </a:xfrm>
              <a:prstGeom prst="rect">
                <a:avLst/>
              </a:prstGeom>
            </p:spPr>
          </p:pic>
          <p:sp>
            <p:nvSpPr>
              <p:cNvPr id="14" name="Rectángulo 13"/>
              <p:cNvSpPr/>
              <p:nvPr/>
            </p:nvSpPr>
            <p:spPr>
              <a:xfrm>
                <a:off x="8243114" y="1978090"/>
                <a:ext cx="1222310" cy="345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7412690" y="2761861"/>
                <a:ext cx="4497355" cy="564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0000000-0008-0000-0100-000002000000}"/>
                </a:ext>
              </a:extLst>
            </p:cNvPr>
            <p:cNvGrpSpPr/>
            <p:nvPr/>
          </p:nvGrpSpPr>
          <p:grpSpPr>
            <a:xfrm>
              <a:off x="7189073" y="2914786"/>
              <a:ext cx="2359465" cy="469621"/>
              <a:chOff x="0" y="936811"/>
              <a:chExt cx="1763486" cy="685800"/>
            </a:xfrm>
            <a:noFill/>
          </p:grpSpPr>
          <p:sp>
            <p:nvSpPr>
              <p:cNvPr id="11" name="CuadroTexto 2">
                <a:extLst>
                  <a:ext uri="{FF2B5EF4-FFF2-40B4-BE49-F238E27FC236}">
                    <a16:creationId xmlns:a16="http://schemas.microsoft.com/office/drawing/2014/main" id="{00000000-0008-0000-0100-000003000000}"/>
                  </a:ext>
                </a:extLst>
              </p:cNvPr>
              <p:cNvSpPr txBox="1"/>
              <p:nvPr/>
            </p:nvSpPr>
            <p:spPr>
              <a:xfrm>
                <a:off x="0" y="936811"/>
                <a:ext cx="1763486" cy="685800"/>
              </a:xfrm>
              <a:prstGeom prst="rect">
                <a:avLst/>
              </a:prstGeom>
              <a:grpFill/>
              <a:ln w="1905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$ 10.414,6</a:t>
                </a:r>
                <a:endParaRPr lang="es-CO" sz="4000" b="1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CuadroTexto 3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SpPr txBox="1"/>
              <p:nvPr/>
            </p:nvSpPr>
            <p:spPr>
              <a:xfrm>
                <a:off x="502148" y="1333477"/>
                <a:ext cx="847011" cy="282376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O" sz="100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Millones</a:t>
                </a: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00000000-0008-0000-0100-000005000000}"/>
                </a:ext>
              </a:extLst>
            </p:cNvPr>
            <p:cNvGrpSpPr/>
            <p:nvPr/>
          </p:nvGrpSpPr>
          <p:grpSpPr>
            <a:xfrm>
              <a:off x="9677114" y="2901899"/>
              <a:ext cx="2221119" cy="482439"/>
              <a:chOff x="2488041" y="923924"/>
              <a:chExt cx="1763486" cy="685799"/>
            </a:xfrm>
            <a:noFill/>
          </p:grpSpPr>
          <p:sp>
            <p:nvSpPr>
              <p:cNvPr id="9" name="CuadroTexto 5">
                <a:extLst>
                  <a:ext uri="{FF2B5EF4-FFF2-40B4-BE49-F238E27FC236}">
                    <a16:creationId xmlns:a16="http://schemas.microsoft.com/office/drawing/2014/main" id="{00000000-0008-0000-0100-000006000000}"/>
                  </a:ext>
                </a:extLst>
              </p:cNvPr>
              <p:cNvSpPr txBox="1"/>
              <p:nvPr/>
            </p:nvSpPr>
            <p:spPr>
              <a:xfrm>
                <a:off x="2488041" y="923924"/>
                <a:ext cx="1763486" cy="685799"/>
              </a:xfrm>
              <a:prstGeom prst="rect">
                <a:avLst/>
              </a:prstGeom>
              <a:grpFill/>
              <a:ln w="19050" cmpd="sng">
                <a:solidFill>
                  <a:srgbClr val="009999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rgbClr val="00A29E"/>
                    </a:solidFill>
                    <a:latin typeface="Arial Rounded MT Bold" panose="020F0704030504030204" pitchFamily="34" charset="0"/>
                    <a:cs typeface="Calibri"/>
                  </a:rPr>
                  <a:t>$ 1.286,5</a:t>
                </a:r>
                <a:endParaRPr lang="es-CO" sz="1800" b="1" dirty="0">
                  <a:solidFill>
                    <a:srgbClr val="00A29E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" name="CuadroTexto 6">
                <a:extLst>
                  <a:ext uri="{FF2B5EF4-FFF2-40B4-BE49-F238E27FC236}">
                    <a16:creationId xmlns:a16="http://schemas.microsoft.com/office/drawing/2014/main" id="{00000000-0008-0000-0100-000007000000}"/>
                  </a:ext>
                </a:extLst>
              </p:cNvPr>
              <p:cNvSpPr txBox="1"/>
              <p:nvPr/>
            </p:nvSpPr>
            <p:spPr>
              <a:xfrm>
                <a:off x="3137380" y="1328712"/>
                <a:ext cx="812961" cy="261258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CO" sz="1050" b="0">
                    <a:solidFill>
                      <a:srgbClr val="009999"/>
                    </a:solidFill>
                    <a:latin typeface="Arial Rounded MT Bold" panose="020F0704030504030204" pitchFamily="34" charset="0"/>
                  </a:rPr>
                  <a:t>Millones</a:t>
                </a:r>
              </a:p>
            </p:txBody>
          </p:sp>
        </p:grpSp>
        <p:sp>
          <p:nvSpPr>
            <p:cNvPr id="8" name="CuadroTexto 9">
              <a:extLst>
                <a:ext uri="{FF2B5EF4-FFF2-40B4-BE49-F238E27FC236}">
                  <a16:creationId xmlns:a16="http://schemas.microsoft.com/office/drawing/2014/main" id="{00000000-0008-0000-0100-00000A000000}"/>
                </a:ext>
              </a:extLst>
            </p:cNvPr>
            <p:cNvSpPr txBox="1"/>
            <p:nvPr/>
          </p:nvSpPr>
          <p:spPr>
            <a:xfrm>
              <a:off x="7770056" y="1977975"/>
              <a:ext cx="1663065" cy="56769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1AF47"/>
                  </a:solidFill>
                  <a:latin typeface="Arial Rounded MT Bold" panose="020F0704030504030204" pitchFamily="34" charset="0"/>
                  <a:cs typeface="Calibri"/>
                </a:rPr>
                <a:t>12,35%</a:t>
              </a:r>
              <a:endParaRPr lang="es-CO" sz="7200" dirty="0">
                <a:solidFill>
                  <a:srgbClr val="71AF47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27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78" y="1528107"/>
            <a:ext cx="7092998" cy="444702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30753E3-C866-644F-DED5-404B170450B7}"/>
              </a:ext>
            </a:extLst>
          </p:cNvPr>
          <p:cNvSpPr txBox="1">
            <a:spLocks/>
          </p:cNvSpPr>
          <p:nvPr/>
        </p:nvSpPr>
        <p:spPr>
          <a:xfrm>
            <a:off x="695402" y="298080"/>
            <a:ext cx="5017329" cy="70756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01776"/>
            <a:r>
              <a:rPr lang="es-CO" sz="3200">
                <a:solidFill>
                  <a:srgbClr val="1F5D9E"/>
                </a:solidFill>
                <a:latin typeface="Arial Narrow" panose="020B0606020202030204" pitchFamily="34" charset="0"/>
                <a:cs typeface="Gotham Medium" pitchFamily="50" charset="0"/>
              </a:rPr>
              <a:t>Avance Plan Desarrollo</a:t>
            </a:r>
            <a:endParaRPr lang="es-CO" sz="3200" b="1">
              <a:solidFill>
                <a:srgbClr val="1F5D9E"/>
              </a:solidFill>
              <a:latin typeface="Arial Narrow" panose="020B0606020202030204" pitchFamily="34" charset="0"/>
              <a:cs typeface="Gotham Medium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F880A9-5484-17C1-F236-4CE88BD31F6A}"/>
              </a:ext>
            </a:extLst>
          </p:cNvPr>
          <p:cNvSpPr txBox="1"/>
          <p:nvPr/>
        </p:nvSpPr>
        <p:spPr>
          <a:xfrm>
            <a:off x="695402" y="1158775"/>
            <a:ext cx="52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31568"/>
            <a:r>
              <a:rPr lang="es-CO" dirty="0">
                <a:solidFill>
                  <a:prstClr val="black"/>
                </a:solidFill>
                <a:latin typeface="Arial Narrow" panose="020B0606020202030204" pitchFamily="34" charset="0"/>
              </a:rPr>
              <a:t>corte 30 de JUNIO 2024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2F89BE-6C77-E2DB-9CDF-710EE02B8A12}"/>
              </a:ext>
            </a:extLst>
          </p:cNvPr>
          <p:cNvSpPr txBox="1"/>
          <p:nvPr/>
        </p:nvSpPr>
        <p:spPr>
          <a:xfrm>
            <a:off x="695402" y="621340"/>
            <a:ext cx="482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31568"/>
            <a:r>
              <a:rPr lang="es-CO" sz="3200" dirty="0">
                <a:solidFill>
                  <a:srgbClr val="13A8DD"/>
                </a:solidFill>
                <a:latin typeface="Arial Narrow" panose="020B0606020202030204" pitchFamily="34" charset="0"/>
              </a:rPr>
              <a:t>Ejecución Financiera</a:t>
            </a:r>
            <a:endParaRPr lang="es-CO" sz="1200" b="1" dirty="0">
              <a:solidFill>
                <a:srgbClr val="13A8DD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5DD3C5-E326-6B7B-1D77-AA30A77DBDEF}"/>
              </a:ext>
            </a:extLst>
          </p:cNvPr>
          <p:cNvSpPr txBox="1"/>
          <p:nvPr/>
        </p:nvSpPr>
        <p:spPr>
          <a:xfrm>
            <a:off x="6168986" y="6128253"/>
            <a:ext cx="5851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431568">
              <a:lnSpc>
                <a:spcPts val="1775"/>
              </a:lnSpc>
            </a:pPr>
            <a:r>
              <a:rPr lang="es-MX" sz="1973" dirty="0">
                <a:solidFill>
                  <a:srgbClr val="002060"/>
                </a:solidFill>
                <a:latin typeface="Arial Narrow" panose="020B0606020202030204" pitchFamily="34" charset="0"/>
              </a:rPr>
              <a:t>*NO incluye entidades descentralizadas</a:t>
            </a:r>
          </a:p>
          <a:p>
            <a:pPr algn="r" defTabSz="1431568">
              <a:lnSpc>
                <a:spcPts val="1775"/>
              </a:lnSpc>
            </a:pPr>
            <a:r>
              <a:rPr lang="es-MX" sz="1973" dirty="0">
                <a:solidFill>
                  <a:srgbClr val="002060"/>
                </a:solidFill>
                <a:latin typeface="Arial Narrow" panose="020B0606020202030204" pitchFamily="34" charset="0"/>
              </a:rPr>
              <a:t>** No incluye SGR – Sistema General de regalías</a:t>
            </a:r>
            <a:endParaRPr lang="en-US" sz="1973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135" y="776"/>
            <a:ext cx="2355833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71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" y="0"/>
            <a:ext cx="11698941" cy="68580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6095999" y="1409359"/>
            <a:ext cx="5754850" cy="1809750"/>
            <a:chOff x="6199060" y="1655018"/>
            <a:chExt cx="5754850" cy="1809750"/>
          </a:xfrm>
        </p:grpSpPr>
        <p:grpSp>
          <p:nvGrpSpPr>
            <p:cNvPr id="4" name="Grupo 3"/>
            <p:cNvGrpSpPr/>
            <p:nvPr/>
          </p:nvGrpSpPr>
          <p:grpSpPr>
            <a:xfrm>
              <a:off x="6199060" y="1655018"/>
              <a:ext cx="5754850" cy="1809750"/>
              <a:chOff x="6155195" y="1516419"/>
              <a:chExt cx="5754850" cy="1809750"/>
            </a:xfrm>
          </p:grpSpPr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5195" y="1516419"/>
                <a:ext cx="5581650" cy="1809750"/>
              </a:xfrm>
              <a:prstGeom prst="rect">
                <a:avLst/>
              </a:prstGeom>
            </p:spPr>
          </p:pic>
          <p:sp>
            <p:nvSpPr>
              <p:cNvPr id="13" name="Rectángulo 12"/>
              <p:cNvSpPr/>
              <p:nvPr/>
            </p:nvSpPr>
            <p:spPr>
              <a:xfrm>
                <a:off x="8243114" y="1978090"/>
                <a:ext cx="1222310" cy="345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7412690" y="2761861"/>
                <a:ext cx="4497355" cy="564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0000000-0008-0000-0100-000002000000}"/>
                </a:ext>
              </a:extLst>
            </p:cNvPr>
            <p:cNvGrpSpPr/>
            <p:nvPr/>
          </p:nvGrpSpPr>
          <p:grpSpPr>
            <a:xfrm>
              <a:off x="7189073" y="2914786"/>
              <a:ext cx="2359465" cy="469621"/>
              <a:chOff x="0" y="936811"/>
              <a:chExt cx="1763486" cy="685800"/>
            </a:xfrm>
            <a:noFill/>
          </p:grpSpPr>
          <p:sp>
            <p:nvSpPr>
              <p:cNvPr id="10" name="CuadroTexto 2">
                <a:extLst>
                  <a:ext uri="{FF2B5EF4-FFF2-40B4-BE49-F238E27FC236}">
                    <a16:creationId xmlns:a16="http://schemas.microsoft.com/office/drawing/2014/main" id="{00000000-0008-0000-0100-000003000000}"/>
                  </a:ext>
                </a:extLst>
              </p:cNvPr>
              <p:cNvSpPr txBox="1"/>
              <p:nvPr/>
            </p:nvSpPr>
            <p:spPr>
              <a:xfrm>
                <a:off x="0" y="936811"/>
                <a:ext cx="1763486" cy="685800"/>
              </a:xfrm>
              <a:prstGeom prst="rect">
                <a:avLst/>
              </a:prstGeom>
              <a:grpFill/>
              <a:ln w="1905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$ </a:t>
                </a:r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53.438,4</a:t>
                </a:r>
                <a:endParaRPr lang="es-CO" sz="4000" b="1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CuadroTexto 3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SpPr txBox="1"/>
              <p:nvPr/>
            </p:nvSpPr>
            <p:spPr>
              <a:xfrm>
                <a:off x="502148" y="1333477"/>
                <a:ext cx="847011" cy="282376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O" sz="100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Millones</a:t>
                </a: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0000000-0008-0000-0100-000005000000}"/>
                </a:ext>
              </a:extLst>
            </p:cNvPr>
            <p:cNvGrpSpPr/>
            <p:nvPr/>
          </p:nvGrpSpPr>
          <p:grpSpPr>
            <a:xfrm>
              <a:off x="9677114" y="2901899"/>
              <a:ext cx="2221119" cy="482439"/>
              <a:chOff x="2488041" y="923924"/>
              <a:chExt cx="1763486" cy="685799"/>
            </a:xfrm>
            <a:noFill/>
          </p:grpSpPr>
          <p:sp>
            <p:nvSpPr>
              <p:cNvPr id="8" name="CuadroTexto 5">
                <a:extLst>
                  <a:ext uri="{FF2B5EF4-FFF2-40B4-BE49-F238E27FC236}">
                    <a16:creationId xmlns:a16="http://schemas.microsoft.com/office/drawing/2014/main" id="{00000000-0008-0000-0100-000006000000}"/>
                  </a:ext>
                </a:extLst>
              </p:cNvPr>
              <p:cNvSpPr txBox="1"/>
              <p:nvPr/>
            </p:nvSpPr>
            <p:spPr>
              <a:xfrm>
                <a:off x="2488041" y="923924"/>
                <a:ext cx="1763486" cy="685799"/>
              </a:xfrm>
              <a:prstGeom prst="rect">
                <a:avLst/>
              </a:prstGeom>
              <a:grpFill/>
              <a:ln w="19050" cmpd="sng">
                <a:solidFill>
                  <a:srgbClr val="009999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rgbClr val="00A29E"/>
                    </a:solidFill>
                    <a:latin typeface="Arial Rounded MT Bold" panose="020F0704030504030204" pitchFamily="34" charset="0"/>
                    <a:cs typeface="Calibri"/>
                  </a:rPr>
                  <a:t>$ 32.948,1</a:t>
                </a:r>
                <a:endParaRPr lang="es-CO" sz="1800" b="1" dirty="0">
                  <a:solidFill>
                    <a:srgbClr val="00A29E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" name="CuadroTexto 6">
                <a:extLst>
                  <a:ext uri="{FF2B5EF4-FFF2-40B4-BE49-F238E27FC236}">
                    <a16:creationId xmlns:a16="http://schemas.microsoft.com/office/drawing/2014/main" id="{00000000-0008-0000-0100-000007000000}"/>
                  </a:ext>
                </a:extLst>
              </p:cNvPr>
              <p:cNvSpPr txBox="1"/>
              <p:nvPr/>
            </p:nvSpPr>
            <p:spPr>
              <a:xfrm>
                <a:off x="3137380" y="1328712"/>
                <a:ext cx="812961" cy="261258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CO" sz="1050" b="0">
                    <a:solidFill>
                      <a:srgbClr val="009999"/>
                    </a:solidFill>
                    <a:latin typeface="Arial Rounded MT Bold" panose="020F0704030504030204" pitchFamily="34" charset="0"/>
                  </a:rPr>
                  <a:t>Millones</a:t>
                </a:r>
              </a:p>
            </p:txBody>
          </p:sp>
        </p:grpSp>
        <p:sp>
          <p:nvSpPr>
            <p:cNvPr id="7" name="CuadroTexto 9">
              <a:extLst>
                <a:ext uri="{FF2B5EF4-FFF2-40B4-BE49-F238E27FC236}">
                  <a16:creationId xmlns:a16="http://schemas.microsoft.com/office/drawing/2014/main" id="{00000000-0008-0000-0100-00000A000000}"/>
                </a:ext>
              </a:extLst>
            </p:cNvPr>
            <p:cNvSpPr txBox="1"/>
            <p:nvPr/>
          </p:nvSpPr>
          <p:spPr>
            <a:xfrm>
              <a:off x="7770056" y="1977975"/>
              <a:ext cx="1663065" cy="56769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1AF47"/>
                  </a:solidFill>
                  <a:latin typeface="Arial Rounded MT Bold" panose="020F0704030504030204" pitchFamily="34" charset="0"/>
                  <a:cs typeface="Calibri"/>
                </a:rPr>
                <a:t>61.66%</a:t>
              </a:r>
              <a:endParaRPr lang="es-CO" sz="7200" dirty="0">
                <a:solidFill>
                  <a:srgbClr val="71AF47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6225921" y="3197886"/>
            <a:ext cx="3348131" cy="40011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rgbClr val="00B0F0"/>
                </a:solidFill>
              </a:rPr>
              <a:t>Del total apropiado  $31.646,8 millones corresponde a Recursos propios descentralizados</a:t>
            </a:r>
            <a:endParaRPr lang="es-CO" sz="1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14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46529" y="0"/>
            <a:ext cx="11698941" cy="6858000"/>
            <a:chOff x="246529" y="0"/>
            <a:chExt cx="11698941" cy="68580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29" y="0"/>
              <a:ext cx="11698941" cy="6858000"/>
            </a:xfrm>
            <a:prstGeom prst="rect">
              <a:avLst/>
            </a:prstGeom>
          </p:spPr>
        </p:pic>
        <p:grpSp>
          <p:nvGrpSpPr>
            <p:cNvPr id="3" name="Grupo 2"/>
            <p:cNvGrpSpPr/>
            <p:nvPr/>
          </p:nvGrpSpPr>
          <p:grpSpPr>
            <a:xfrm>
              <a:off x="6095999" y="1395711"/>
              <a:ext cx="5754850" cy="1809750"/>
              <a:chOff x="6199060" y="1655018"/>
              <a:chExt cx="5754850" cy="1809750"/>
            </a:xfrm>
          </p:grpSpPr>
          <p:grpSp>
            <p:nvGrpSpPr>
              <p:cNvPr id="4" name="Grupo 3"/>
              <p:cNvGrpSpPr/>
              <p:nvPr/>
            </p:nvGrpSpPr>
            <p:grpSpPr>
              <a:xfrm>
                <a:off x="6199060" y="1655018"/>
                <a:ext cx="5754850" cy="1809750"/>
                <a:chOff x="6155195" y="1516419"/>
                <a:chExt cx="5754850" cy="1809750"/>
              </a:xfrm>
            </p:grpSpPr>
            <p:pic>
              <p:nvPicPr>
                <p:cNvPr id="12" name="Imagen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55195" y="1516419"/>
                  <a:ext cx="5581650" cy="1809750"/>
                </a:xfrm>
                <a:prstGeom prst="rect">
                  <a:avLst/>
                </a:prstGeom>
              </p:spPr>
            </p:pic>
            <p:sp>
              <p:nvSpPr>
                <p:cNvPr id="13" name="Rectángulo 12"/>
                <p:cNvSpPr/>
                <p:nvPr/>
              </p:nvSpPr>
              <p:spPr>
                <a:xfrm>
                  <a:off x="8243114" y="1978090"/>
                  <a:ext cx="1222310" cy="3452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7412690" y="2761861"/>
                  <a:ext cx="4497355" cy="5643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00000000-0008-0000-0100-000002000000}"/>
                  </a:ext>
                </a:extLst>
              </p:cNvPr>
              <p:cNvGrpSpPr/>
              <p:nvPr/>
            </p:nvGrpSpPr>
            <p:grpSpPr>
              <a:xfrm>
                <a:off x="7189073" y="2914786"/>
                <a:ext cx="2359465" cy="469621"/>
                <a:chOff x="0" y="936811"/>
                <a:chExt cx="1763486" cy="685800"/>
              </a:xfrm>
              <a:noFill/>
            </p:grpSpPr>
            <p:sp>
              <p:nvSpPr>
                <p:cNvPr id="10" name="CuadroTexto 2">
                  <a:extLst>
                    <a:ext uri="{FF2B5EF4-FFF2-40B4-BE49-F238E27FC236}">
                      <a16:creationId xmlns:a16="http://schemas.microsoft.com/office/drawing/2014/main" id="{00000000-0008-0000-0100-000003000000}"/>
                    </a:ext>
                  </a:extLst>
                </p:cNvPr>
                <p:cNvSpPr txBox="1"/>
                <p:nvPr/>
              </p:nvSpPr>
              <p:spPr>
                <a:xfrm>
                  <a:off x="0" y="936811"/>
                  <a:ext cx="1763486" cy="685800"/>
                </a:xfrm>
                <a:prstGeom prst="rect">
                  <a:avLst/>
                </a:prstGeom>
                <a:grpFill/>
                <a:ln w="19050" cmpd="sng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800" b="0" i="0" u="none" strike="noStrike" dirty="0">
                      <a:solidFill>
                        <a:schemeClr val="accent1">
                          <a:lumMod val="50000"/>
                        </a:schemeClr>
                      </a:solidFill>
                      <a:latin typeface="Arial Rounded MT Bold" panose="020F0704030504030204" pitchFamily="34" charset="0"/>
                      <a:cs typeface="Arial" panose="020B0604020202020204" pitchFamily="34" charset="0"/>
                    </a:rPr>
                    <a:t>$ 420,5</a:t>
                  </a:r>
                  <a:endParaRPr lang="es-CO" sz="4000" b="1" dirty="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CuadroTexto 3">
                  <a:extLst>
                    <a:ext uri="{FF2B5EF4-FFF2-40B4-BE49-F238E27FC236}">
                      <a16:creationId xmlns:a16="http://schemas.microsoft.com/office/drawing/2014/main" id="{00000000-0008-0000-0100-000004000000}"/>
                    </a:ext>
                  </a:extLst>
                </p:cNvPr>
                <p:cNvSpPr txBox="1"/>
                <p:nvPr/>
              </p:nvSpPr>
              <p:spPr>
                <a:xfrm>
                  <a:off x="502148" y="1333477"/>
                  <a:ext cx="847011" cy="282376"/>
                </a:xfrm>
                <a:prstGeom prst="rect">
                  <a:avLst/>
                </a:prstGeom>
                <a:grpFill/>
                <a:ln w="19050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s-CO" sz="1000">
                      <a:solidFill>
                        <a:schemeClr val="accent1">
                          <a:lumMod val="50000"/>
                        </a:schemeClr>
                      </a:solidFill>
                      <a:latin typeface="Arial Rounded MT Bold" panose="020F0704030504030204" pitchFamily="34" charset="0"/>
                      <a:cs typeface="Arial" panose="020B0604020202020204" pitchFamily="34" charset="0"/>
                    </a:rPr>
                    <a:t>Millones</a:t>
                  </a:r>
                </a:p>
              </p:txBody>
            </p:sp>
          </p:grpSp>
          <p:grpSp>
            <p:nvGrpSpPr>
              <p:cNvPr id="6" name="Grupo 5">
                <a:extLst>
                  <a:ext uri="{FF2B5EF4-FFF2-40B4-BE49-F238E27FC236}">
                    <a16:creationId xmlns:a16="http://schemas.microsoft.com/office/drawing/2014/main" id="{00000000-0008-0000-0100-000005000000}"/>
                  </a:ext>
                </a:extLst>
              </p:cNvPr>
              <p:cNvGrpSpPr/>
              <p:nvPr/>
            </p:nvGrpSpPr>
            <p:grpSpPr>
              <a:xfrm>
                <a:off x="9677114" y="2901899"/>
                <a:ext cx="2221119" cy="482439"/>
                <a:chOff x="2488041" y="923924"/>
                <a:chExt cx="1763486" cy="685799"/>
              </a:xfrm>
              <a:noFill/>
            </p:grpSpPr>
            <p:sp>
              <p:nvSpPr>
                <p:cNvPr id="8" name="CuadroTexto 5">
                  <a:extLst>
                    <a:ext uri="{FF2B5EF4-FFF2-40B4-BE49-F238E27FC236}">
                      <a16:creationId xmlns:a16="http://schemas.microsoft.com/office/drawing/2014/main" id="{00000000-0008-0000-0100-000006000000}"/>
                    </a:ext>
                  </a:extLst>
                </p:cNvPr>
                <p:cNvSpPr txBox="1"/>
                <p:nvPr/>
              </p:nvSpPr>
              <p:spPr>
                <a:xfrm>
                  <a:off x="2488041" y="923924"/>
                  <a:ext cx="1763486" cy="685799"/>
                </a:xfrm>
                <a:prstGeom prst="rect">
                  <a:avLst/>
                </a:prstGeom>
                <a:grpFill/>
                <a:ln w="19050" cmpd="sng">
                  <a:solidFill>
                    <a:srgbClr val="009999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800" b="0" i="0" u="none" strike="noStrike" dirty="0">
                      <a:solidFill>
                        <a:srgbClr val="00A29E"/>
                      </a:solidFill>
                      <a:latin typeface="Arial Rounded MT Bold" panose="020F0704030504030204" pitchFamily="34" charset="0"/>
                      <a:cs typeface="Calibri"/>
                    </a:rPr>
                    <a:t>$ 0,0</a:t>
                  </a:r>
                  <a:endParaRPr lang="es-CO" sz="1800" b="1" dirty="0">
                    <a:solidFill>
                      <a:srgbClr val="00A29E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9" name="CuadroTexto 6">
                  <a:extLst>
                    <a:ext uri="{FF2B5EF4-FFF2-40B4-BE49-F238E27FC236}">
                      <a16:creationId xmlns:a16="http://schemas.microsoft.com/office/drawing/2014/main" id="{00000000-0008-0000-0100-000007000000}"/>
                    </a:ext>
                  </a:extLst>
                </p:cNvPr>
                <p:cNvSpPr txBox="1"/>
                <p:nvPr/>
              </p:nvSpPr>
              <p:spPr>
                <a:xfrm>
                  <a:off x="3137380" y="1328712"/>
                  <a:ext cx="812961" cy="261258"/>
                </a:xfrm>
                <a:prstGeom prst="rect">
                  <a:avLst/>
                </a:prstGeom>
                <a:grpFill/>
                <a:ln w="19050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CO" sz="1050" b="0">
                      <a:solidFill>
                        <a:srgbClr val="009999"/>
                      </a:solidFill>
                      <a:latin typeface="Arial Rounded MT Bold" panose="020F0704030504030204" pitchFamily="34" charset="0"/>
                    </a:rPr>
                    <a:t>Millones</a:t>
                  </a:r>
                </a:p>
              </p:txBody>
            </p:sp>
          </p:grpSp>
          <p:sp>
            <p:nvSpPr>
              <p:cNvPr id="7" name="CuadroTexto 9">
                <a:extLst>
                  <a:ext uri="{FF2B5EF4-FFF2-40B4-BE49-F238E27FC236}">
                    <a16:creationId xmlns:a16="http://schemas.microsoft.com/office/drawing/2014/main" id="{00000000-0008-0000-0100-00000A000000}"/>
                  </a:ext>
                </a:extLst>
              </p:cNvPr>
              <p:cNvSpPr txBox="1"/>
              <p:nvPr/>
            </p:nvSpPr>
            <p:spPr>
              <a:xfrm>
                <a:off x="7770056" y="1977975"/>
                <a:ext cx="1663065" cy="56769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>
                    <a:solidFill>
                      <a:srgbClr val="71AF47"/>
                    </a:solidFill>
                    <a:latin typeface="Arial Rounded MT Bold" panose="020F0704030504030204" pitchFamily="34" charset="0"/>
                    <a:cs typeface="Calibri"/>
                  </a:rPr>
                  <a:t>0,00%</a:t>
                </a:r>
                <a:endParaRPr lang="es-CO" sz="7200" dirty="0">
                  <a:solidFill>
                    <a:srgbClr val="71AF47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16" name="Rectángulo 15"/>
            <p:cNvSpPr/>
            <p:nvPr/>
          </p:nvSpPr>
          <p:spPr>
            <a:xfrm>
              <a:off x="6181726" y="2655479"/>
              <a:ext cx="848610" cy="549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142690" y="2613290"/>
              <a:ext cx="1049225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chemeClr val="accent5">
                      <a:lumMod val="75000"/>
                    </a:schemeClr>
                  </a:solidFill>
                </a:rPr>
                <a:t>Recursos propios </a:t>
              </a:r>
              <a:r>
                <a:rPr lang="es-MX" sz="900" dirty="0">
                  <a:solidFill>
                    <a:schemeClr val="accent5">
                      <a:lumMod val="75000"/>
                    </a:schemeClr>
                  </a:solidFill>
                </a:rPr>
                <a:t>descentralizados</a:t>
              </a:r>
              <a:endParaRPr lang="es-CO" sz="9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745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" y="0"/>
            <a:ext cx="11698941" cy="68580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6095999" y="1395711"/>
            <a:ext cx="5754850" cy="1809750"/>
            <a:chOff x="6199060" y="1655018"/>
            <a:chExt cx="5754850" cy="1809750"/>
          </a:xfrm>
        </p:grpSpPr>
        <p:grpSp>
          <p:nvGrpSpPr>
            <p:cNvPr id="4" name="Grupo 3"/>
            <p:cNvGrpSpPr/>
            <p:nvPr/>
          </p:nvGrpSpPr>
          <p:grpSpPr>
            <a:xfrm>
              <a:off x="6199060" y="1655018"/>
              <a:ext cx="5754850" cy="1809750"/>
              <a:chOff x="6155195" y="1516419"/>
              <a:chExt cx="5754850" cy="1809750"/>
            </a:xfrm>
          </p:grpSpPr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5195" y="1516419"/>
                <a:ext cx="5581650" cy="1809750"/>
              </a:xfrm>
              <a:prstGeom prst="rect">
                <a:avLst/>
              </a:prstGeom>
            </p:spPr>
          </p:pic>
          <p:sp>
            <p:nvSpPr>
              <p:cNvPr id="13" name="Rectángulo 12"/>
              <p:cNvSpPr/>
              <p:nvPr/>
            </p:nvSpPr>
            <p:spPr>
              <a:xfrm>
                <a:off x="8243114" y="1978090"/>
                <a:ext cx="1222310" cy="345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7412690" y="2761861"/>
                <a:ext cx="4497355" cy="564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0000000-0008-0000-0100-000002000000}"/>
                </a:ext>
              </a:extLst>
            </p:cNvPr>
            <p:cNvGrpSpPr/>
            <p:nvPr/>
          </p:nvGrpSpPr>
          <p:grpSpPr>
            <a:xfrm>
              <a:off x="7189073" y="2914786"/>
              <a:ext cx="2359465" cy="469621"/>
              <a:chOff x="0" y="936811"/>
              <a:chExt cx="1763486" cy="685800"/>
            </a:xfrm>
            <a:noFill/>
          </p:grpSpPr>
          <p:sp>
            <p:nvSpPr>
              <p:cNvPr id="10" name="CuadroTexto 2">
                <a:extLst>
                  <a:ext uri="{FF2B5EF4-FFF2-40B4-BE49-F238E27FC236}">
                    <a16:creationId xmlns:a16="http://schemas.microsoft.com/office/drawing/2014/main" id="{00000000-0008-0000-0100-000003000000}"/>
                  </a:ext>
                </a:extLst>
              </p:cNvPr>
              <p:cNvSpPr txBox="1"/>
              <p:nvPr/>
            </p:nvSpPr>
            <p:spPr>
              <a:xfrm>
                <a:off x="0" y="936811"/>
                <a:ext cx="1763486" cy="685800"/>
              </a:xfrm>
              <a:prstGeom prst="rect">
                <a:avLst/>
              </a:prstGeom>
              <a:grpFill/>
              <a:ln w="1905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$ 180,0</a:t>
                </a:r>
                <a:endParaRPr lang="es-CO" sz="4000" b="1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CuadroTexto 3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SpPr txBox="1"/>
              <p:nvPr/>
            </p:nvSpPr>
            <p:spPr>
              <a:xfrm>
                <a:off x="502148" y="1333477"/>
                <a:ext cx="847011" cy="282376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O" sz="100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Millones</a:t>
                </a: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0000000-0008-0000-0100-000005000000}"/>
                </a:ext>
              </a:extLst>
            </p:cNvPr>
            <p:cNvGrpSpPr/>
            <p:nvPr/>
          </p:nvGrpSpPr>
          <p:grpSpPr>
            <a:xfrm>
              <a:off x="9677114" y="2901899"/>
              <a:ext cx="2221119" cy="482439"/>
              <a:chOff x="2488041" y="923924"/>
              <a:chExt cx="1763486" cy="685799"/>
            </a:xfrm>
            <a:noFill/>
          </p:grpSpPr>
          <p:sp>
            <p:nvSpPr>
              <p:cNvPr id="8" name="CuadroTexto 5">
                <a:extLst>
                  <a:ext uri="{FF2B5EF4-FFF2-40B4-BE49-F238E27FC236}">
                    <a16:creationId xmlns:a16="http://schemas.microsoft.com/office/drawing/2014/main" id="{00000000-0008-0000-0100-000006000000}"/>
                  </a:ext>
                </a:extLst>
              </p:cNvPr>
              <p:cNvSpPr txBox="1"/>
              <p:nvPr/>
            </p:nvSpPr>
            <p:spPr>
              <a:xfrm>
                <a:off x="2488041" y="923924"/>
                <a:ext cx="1763486" cy="685799"/>
              </a:xfrm>
              <a:prstGeom prst="rect">
                <a:avLst/>
              </a:prstGeom>
              <a:grpFill/>
              <a:ln w="19050" cmpd="sng">
                <a:solidFill>
                  <a:srgbClr val="009999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rgbClr val="00A29E"/>
                    </a:solidFill>
                    <a:latin typeface="Arial Rounded MT Bold" panose="020F0704030504030204" pitchFamily="34" charset="0"/>
                    <a:cs typeface="Calibri"/>
                  </a:rPr>
                  <a:t>$ 0</a:t>
                </a:r>
                <a:endParaRPr lang="es-CO" sz="1800" b="1" dirty="0">
                  <a:solidFill>
                    <a:srgbClr val="00A29E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" name="CuadroTexto 6">
                <a:extLst>
                  <a:ext uri="{FF2B5EF4-FFF2-40B4-BE49-F238E27FC236}">
                    <a16:creationId xmlns:a16="http://schemas.microsoft.com/office/drawing/2014/main" id="{00000000-0008-0000-0100-000007000000}"/>
                  </a:ext>
                </a:extLst>
              </p:cNvPr>
              <p:cNvSpPr txBox="1"/>
              <p:nvPr/>
            </p:nvSpPr>
            <p:spPr>
              <a:xfrm>
                <a:off x="3137380" y="1328712"/>
                <a:ext cx="812961" cy="261258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CO" sz="1050" b="0">
                    <a:solidFill>
                      <a:srgbClr val="009999"/>
                    </a:solidFill>
                    <a:latin typeface="Arial Rounded MT Bold" panose="020F0704030504030204" pitchFamily="34" charset="0"/>
                  </a:rPr>
                  <a:t>Millones</a:t>
                </a:r>
              </a:p>
            </p:txBody>
          </p:sp>
        </p:grpSp>
        <p:sp>
          <p:nvSpPr>
            <p:cNvPr id="7" name="CuadroTexto 9">
              <a:extLst>
                <a:ext uri="{FF2B5EF4-FFF2-40B4-BE49-F238E27FC236}">
                  <a16:creationId xmlns:a16="http://schemas.microsoft.com/office/drawing/2014/main" id="{00000000-0008-0000-0100-00000A000000}"/>
                </a:ext>
              </a:extLst>
            </p:cNvPr>
            <p:cNvSpPr txBox="1"/>
            <p:nvPr/>
          </p:nvSpPr>
          <p:spPr>
            <a:xfrm>
              <a:off x="7770056" y="1977975"/>
              <a:ext cx="1663065" cy="56769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1AF47"/>
                  </a:solidFill>
                  <a:latin typeface="Arial Rounded MT Bold" panose="020F0704030504030204" pitchFamily="34" charset="0"/>
                  <a:cs typeface="Calibri"/>
                </a:rPr>
                <a:t>0,00%</a:t>
              </a:r>
              <a:endParaRPr lang="es-CO" sz="7200" dirty="0">
                <a:solidFill>
                  <a:srgbClr val="71AF47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667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" y="0"/>
            <a:ext cx="11698941" cy="68580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6095999" y="1395711"/>
            <a:ext cx="5754850" cy="1809750"/>
            <a:chOff x="6199060" y="1655018"/>
            <a:chExt cx="5754850" cy="1809750"/>
          </a:xfrm>
        </p:grpSpPr>
        <p:grpSp>
          <p:nvGrpSpPr>
            <p:cNvPr id="4" name="Grupo 3"/>
            <p:cNvGrpSpPr/>
            <p:nvPr/>
          </p:nvGrpSpPr>
          <p:grpSpPr>
            <a:xfrm>
              <a:off x="6199060" y="1655018"/>
              <a:ext cx="5754850" cy="1809750"/>
              <a:chOff x="6155195" y="1516419"/>
              <a:chExt cx="5754850" cy="1809750"/>
            </a:xfrm>
          </p:grpSpPr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5195" y="1516419"/>
                <a:ext cx="5581650" cy="1809750"/>
              </a:xfrm>
              <a:prstGeom prst="rect">
                <a:avLst/>
              </a:prstGeom>
            </p:spPr>
          </p:pic>
          <p:sp>
            <p:nvSpPr>
              <p:cNvPr id="13" name="Rectángulo 12"/>
              <p:cNvSpPr/>
              <p:nvPr/>
            </p:nvSpPr>
            <p:spPr>
              <a:xfrm>
                <a:off x="8243114" y="1978090"/>
                <a:ext cx="1222310" cy="345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7412690" y="2761861"/>
                <a:ext cx="4497355" cy="564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0000000-0008-0000-0100-000002000000}"/>
                </a:ext>
              </a:extLst>
            </p:cNvPr>
            <p:cNvGrpSpPr/>
            <p:nvPr/>
          </p:nvGrpSpPr>
          <p:grpSpPr>
            <a:xfrm>
              <a:off x="7189073" y="2914786"/>
              <a:ext cx="2359465" cy="469621"/>
              <a:chOff x="0" y="936811"/>
              <a:chExt cx="1763486" cy="685800"/>
            </a:xfrm>
            <a:noFill/>
          </p:grpSpPr>
          <p:sp>
            <p:nvSpPr>
              <p:cNvPr id="10" name="CuadroTexto 2">
                <a:extLst>
                  <a:ext uri="{FF2B5EF4-FFF2-40B4-BE49-F238E27FC236}">
                    <a16:creationId xmlns:a16="http://schemas.microsoft.com/office/drawing/2014/main" id="{00000000-0008-0000-0100-000003000000}"/>
                  </a:ext>
                </a:extLst>
              </p:cNvPr>
              <p:cNvSpPr txBox="1"/>
              <p:nvPr/>
            </p:nvSpPr>
            <p:spPr>
              <a:xfrm>
                <a:off x="0" y="936811"/>
                <a:ext cx="1763486" cy="685800"/>
              </a:xfrm>
              <a:prstGeom prst="rect">
                <a:avLst/>
              </a:prstGeom>
              <a:grpFill/>
              <a:ln w="1905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$ 24.885,0</a:t>
                </a:r>
                <a:endParaRPr lang="es-CO" sz="4000" b="1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CuadroTexto 3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SpPr txBox="1"/>
              <p:nvPr/>
            </p:nvSpPr>
            <p:spPr>
              <a:xfrm>
                <a:off x="502148" y="1333477"/>
                <a:ext cx="847011" cy="282376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O" sz="1000">
                    <a:solidFill>
                      <a:schemeClr val="accent1">
                        <a:lumMod val="50000"/>
                      </a:schemeClr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Millones</a:t>
                </a: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0000000-0008-0000-0100-000005000000}"/>
                </a:ext>
              </a:extLst>
            </p:cNvPr>
            <p:cNvGrpSpPr/>
            <p:nvPr/>
          </p:nvGrpSpPr>
          <p:grpSpPr>
            <a:xfrm>
              <a:off x="9677114" y="2901899"/>
              <a:ext cx="2221119" cy="482439"/>
              <a:chOff x="2488041" y="923924"/>
              <a:chExt cx="1763486" cy="685799"/>
            </a:xfrm>
            <a:noFill/>
          </p:grpSpPr>
          <p:sp>
            <p:nvSpPr>
              <p:cNvPr id="8" name="CuadroTexto 5">
                <a:extLst>
                  <a:ext uri="{FF2B5EF4-FFF2-40B4-BE49-F238E27FC236}">
                    <a16:creationId xmlns:a16="http://schemas.microsoft.com/office/drawing/2014/main" id="{00000000-0008-0000-0100-000006000000}"/>
                  </a:ext>
                </a:extLst>
              </p:cNvPr>
              <p:cNvSpPr txBox="1"/>
              <p:nvPr/>
            </p:nvSpPr>
            <p:spPr>
              <a:xfrm>
                <a:off x="2488041" y="923924"/>
                <a:ext cx="1763486" cy="685799"/>
              </a:xfrm>
              <a:prstGeom prst="rect">
                <a:avLst/>
              </a:prstGeom>
              <a:grpFill/>
              <a:ln w="19050" cmpd="sng">
                <a:solidFill>
                  <a:srgbClr val="009999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i="0" u="none" strike="noStrike" dirty="0">
                    <a:solidFill>
                      <a:srgbClr val="00A29E"/>
                    </a:solidFill>
                    <a:latin typeface="Arial Rounded MT Bold" panose="020F0704030504030204" pitchFamily="34" charset="0"/>
                    <a:cs typeface="Calibri"/>
                  </a:rPr>
                  <a:t>$ 1.092,5</a:t>
                </a:r>
                <a:endParaRPr lang="es-CO" sz="1800" b="1" dirty="0">
                  <a:solidFill>
                    <a:srgbClr val="00A29E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" name="CuadroTexto 6">
                <a:extLst>
                  <a:ext uri="{FF2B5EF4-FFF2-40B4-BE49-F238E27FC236}">
                    <a16:creationId xmlns:a16="http://schemas.microsoft.com/office/drawing/2014/main" id="{00000000-0008-0000-0100-000007000000}"/>
                  </a:ext>
                </a:extLst>
              </p:cNvPr>
              <p:cNvSpPr txBox="1"/>
              <p:nvPr/>
            </p:nvSpPr>
            <p:spPr>
              <a:xfrm>
                <a:off x="3137380" y="1328712"/>
                <a:ext cx="812961" cy="261258"/>
              </a:xfrm>
              <a:prstGeom prst="rect">
                <a:avLst/>
              </a:prstGeom>
              <a:grp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CO" sz="1050" b="0">
                    <a:solidFill>
                      <a:srgbClr val="009999"/>
                    </a:solidFill>
                    <a:latin typeface="Arial Rounded MT Bold" panose="020F0704030504030204" pitchFamily="34" charset="0"/>
                  </a:rPr>
                  <a:t>Millones</a:t>
                </a:r>
              </a:p>
            </p:txBody>
          </p:sp>
        </p:grpSp>
        <p:sp>
          <p:nvSpPr>
            <p:cNvPr id="7" name="CuadroTexto 9">
              <a:extLst>
                <a:ext uri="{FF2B5EF4-FFF2-40B4-BE49-F238E27FC236}">
                  <a16:creationId xmlns:a16="http://schemas.microsoft.com/office/drawing/2014/main" id="{00000000-0008-0000-0100-00000A000000}"/>
                </a:ext>
              </a:extLst>
            </p:cNvPr>
            <p:cNvSpPr txBox="1"/>
            <p:nvPr/>
          </p:nvSpPr>
          <p:spPr>
            <a:xfrm>
              <a:off x="7770056" y="1977975"/>
              <a:ext cx="1663065" cy="56769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1AF47"/>
                  </a:solidFill>
                  <a:latin typeface="Arial Rounded MT Bold" panose="020F0704030504030204" pitchFamily="34" charset="0"/>
                  <a:cs typeface="Calibri"/>
                </a:rPr>
                <a:t>4,39%</a:t>
              </a:r>
              <a:endParaRPr lang="es-CO" sz="7200" dirty="0">
                <a:solidFill>
                  <a:srgbClr val="71AF47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93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F880A9-5484-17C1-F236-4CE88BD31F6A}"/>
              </a:ext>
            </a:extLst>
          </p:cNvPr>
          <p:cNvSpPr txBox="1"/>
          <p:nvPr/>
        </p:nvSpPr>
        <p:spPr>
          <a:xfrm>
            <a:off x="743084" y="1208325"/>
            <a:ext cx="52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31568"/>
            <a:r>
              <a:rPr lang="es-CO" dirty="0">
                <a:solidFill>
                  <a:prstClr val="black"/>
                </a:solidFill>
                <a:latin typeface="Arial Narrow" panose="020B0606020202030204" pitchFamily="34" charset="0"/>
              </a:rPr>
              <a:t>corte 30 de JUNIO 2024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2F89BE-6C77-E2DB-9CDF-710EE02B8A12}"/>
              </a:ext>
            </a:extLst>
          </p:cNvPr>
          <p:cNvSpPr txBox="1"/>
          <p:nvPr/>
        </p:nvSpPr>
        <p:spPr>
          <a:xfrm>
            <a:off x="743084" y="685422"/>
            <a:ext cx="482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31568"/>
            <a:r>
              <a:rPr lang="es-CO" sz="3200" dirty="0">
                <a:solidFill>
                  <a:srgbClr val="13A8DD"/>
                </a:solidFill>
                <a:latin typeface="Arial Narrow" panose="020B0606020202030204" pitchFamily="34" charset="0"/>
              </a:rPr>
              <a:t>Ranking Físico Vigencia</a:t>
            </a:r>
            <a:endParaRPr lang="es-CO" sz="1200" b="1" dirty="0">
              <a:solidFill>
                <a:srgbClr val="13A8DD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30753E3-C866-644F-DED5-404B170450B7}"/>
              </a:ext>
            </a:extLst>
          </p:cNvPr>
          <p:cNvSpPr txBox="1">
            <a:spLocks/>
          </p:cNvSpPr>
          <p:nvPr/>
        </p:nvSpPr>
        <p:spPr>
          <a:xfrm>
            <a:off x="743084" y="263856"/>
            <a:ext cx="5017329" cy="70756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01776"/>
            <a:r>
              <a:rPr lang="es-CO" sz="3200" dirty="0">
                <a:solidFill>
                  <a:srgbClr val="1F5D9E"/>
                </a:solidFill>
                <a:latin typeface="Arial Narrow" panose="020B0606020202030204" pitchFamily="34" charset="0"/>
                <a:cs typeface="Gotham Medium" pitchFamily="50" charset="0"/>
              </a:rPr>
              <a:t>Avance Plan Desarrollo</a:t>
            </a:r>
            <a:endParaRPr lang="es-CO" sz="3200" b="1" dirty="0">
              <a:solidFill>
                <a:srgbClr val="1F5D9E"/>
              </a:solidFill>
              <a:latin typeface="Arial Narrow" panose="020B0606020202030204" pitchFamily="34" charset="0"/>
              <a:cs typeface="Gotham Medium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88" y="0"/>
            <a:ext cx="2355833" cy="736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8" r="50384" b="2940"/>
          <a:stretch/>
        </p:blipFill>
        <p:spPr>
          <a:xfrm>
            <a:off x="7714265" y="2178084"/>
            <a:ext cx="3822561" cy="39766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14332" b="49562"/>
          <a:stretch/>
        </p:blipFill>
        <p:spPr>
          <a:xfrm>
            <a:off x="537714" y="2182852"/>
            <a:ext cx="6600065" cy="39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6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4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1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7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5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" y="0"/>
            <a:ext cx="115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89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159</Words>
  <Application>Microsoft Office PowerPoint</Application>
  <PresentationFormat>Panorámica</PresentationFormat>
  <Paragraphs>65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Alexandra Abello Gomez</dc:creator>
  <cp:lastModifiedBy>Natalia Garavito Quiroga</cp:lastModifiedBy>
  <cp:revision>35</cp:revision>
  <dcterms:created xsi:type="dcterms:W3CDTF">2024-07-17T18:50:25Z</dcterms:created>
  <dcterms:modified xsi:type="dcterms:W3CDTF">2024-07-23T16:30:09Z</dcterms:modified>
</cp:coreProperties>
</file>